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 Bold" charset="1" panose="020B0803030501040103"/>
      <p:regular r:id="rId19"/>
    </p:embeddedFont>
    <p:embeddedFont>
      <p:font typeface="Anton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Bobby Jone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https://www.canva.com/design/DAGbU5_A1WY/u4vAirDNQC9pQcFJVqXrtg/view?utm_content=DAGbU5_A1WY&amp;utm_campaign=designshare&amp;utm_medium=link2&amp;utm_source=uniquelinks&amp;utlId=hde5e5b4f7e" TargetMode="External" Type="http://schemas.openxmlformats.org/officeDocument/2006/relationships/hyperlink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4.gif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https://drive.google.com/file/d/1nYbRRoPliOG52Q9KhN6c0LMcpLVMOp4O/view?usp=sharing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74166" y="8268496"/>
            <a:ext cx="5482107" cy="558178"/>
          </a:xfrm>
          <a:custGeom>
            <a:avLst/>
            <a:gdLst/>
            <a:ahLst/>
            <a:cxnLst/>
            <a:rect r="r" b="b" t="t" l="l"/>
            <a:pathLst>
              <a:path h="558178" w="5482107">
                <a:moveTo>
                  <a:pt x="0" y="0"/>
                </a:moveTo>
                <a:lnTo>
                  <a:pt x="5482107" y="0"/>
                </a:lnTo>
                <a:lnTo>
                  <a:pt x="5482107" y="558178"/>
                </a:lnTo>
                <a:lnTo>
                  <a:pt x="0" y="5581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82027" y="1732953"/>
            <a:ext cx="3771252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Mahmoud Amer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4590" y="3565108"/>
            <a:ext cx="6734984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ELT PIPELINE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4590" y="5291060"/>
            <a:ext cx="6989220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32432" y="8308852"/>
            <a:ext cx="3520848" cy="33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b="true" sz="207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1" tooltip="https://www.canva.com/design/DAGbU5_A1WY/u4vAirDNQC9pQcFJVqXrtg/view?utm_content=DAGbU5_A1WY&amp;utm_campaign=designshare&amp;utm_medium=link2&amp;utm_source=uniquelinks&amp;utlId=hde5e5b4f7e"/>
              </a:rPr>
              <a:t>Project Guidelines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517" y="379342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153389" y="474356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09390" y="3102859"/>
            <a:ext cx="12195016" cy="6023357"/>
          </a:xfrm>
          <a:custGeom>
            <a:avLst/>
            <a:gdLst/>
            <a:ahLst/>
            <a:cxnLst/>
            <a:rect r="r" b="b" t="t" l="l"/>
            <a:pathLst>
              <a:path h="6023357" w="12195016">
                <a:moveTo>
                  <a:pt x="0" y="0"/>
                </a:moveTo>
                <a:lnTo>
                  <a:pt x="12195015" y="0"/>
                </a:lnTo>
                <a:lnTo>
                  <a:pt x="12195015" y="6023358"/>
                </a:lnTo>
                <a:lnTo>
                  <a:pt x="0" y="6023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1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0552" y="484264"/>
            <a:ext cx="16736960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VISUALIZATIONS AND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65740" y="2004951"/>
            <a:ext cx="8504626" cy="87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605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SALES TREND OVER TIME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069" y="9383392"/>
            <a:ext cx="17573432" cy="257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6054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CHART SHOWING DAILY/WEEKLY SALES TRENDS.</a:t>
            </a:r>
          </a:p>
          <a:p>
            <a:pPr algn="l">
              <a:lnSpc>
                <a:spcPts val="6721"/>
              </a:lnSpc>
            </a:pPr>
          </a:p>
          <a:p>
            <a:pPr algn="l">
              <a:lnSpc>
                <a:spcPts val="672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517" y="379342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153389" y="474356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56711" y="2953707"/>
            <a:ext cx="10937087" cy="7012770"/>
          </a:xfrm>
          <a:custGeom>
            <a:avLst/>
            <a:gdLst/>
            <a:ahLst/>
            <a:cxnLst/>
            <a:rect r="r" b="b" t="t" l="l"/>
            <a:pathLst>
              <a:path h="7012770" w="10937087">
                <a:moveTo>
                  <a:pt x="0" y="0"/>
                </a:moveTo>
                <a:lnTo>
                  <a:pt x="10937087" y="0"/>
                </a:lnTo>
                <a:lnTo>
                  <a:pt x="10937087" y="7012770"/>
                </a:lnTo>
                <a:lnTo>
                  <a:pt x="0" y="7012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0552" y="484264"/>
            <a:ext cx="16736960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VISUALIZATIONS AND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72942" y="2074874"/>
            <a:ext cx="8504626" cy="87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605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DISTRIBUTION OF PRICES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74144" y="5570277"/>
            <a:ext cx="3975926" cy="4114800"/>
          </a:xfrm>
          <a:custGeom>
            <a:avLst/>
            <a:gdLst/>
            <a:ahLst/>
            <a:cxnLst/>
            <a:rect r="r" b="b" t="t" l="l"/>
            <a:pathLst>
              <a:path h="4114800" w="3975926">
                <a:moveTo>
                  <a:pt x="0" y="0"/>
                </a:moveTo>
                <a:lnTo>
                  <a:pt x="3975926" y="0"/>
                </a:lnTo>
                <a:lnTo>
                  <a:pt x="39759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3103" y="402470"/>
            <a:ext cx="3359651" cy="1511039"/>
          </a:xfrm>
          <a:custGeom>
            <a:avLst/>
            <a:gdLst/>
            <a:ahLst/>
            <a:cxnLst/>
            <a:rect r="r" b="b" t="t" l="l"/>
            <a:pathLst>
              <a:path h="1511039" w="3359651">
                <a:moveTo>
                  <a:pt x="0" y="0"/>
                </a:moveTo>
                <a:lnTo>
                  <a:pt x="3359651" y="0"/>
                </a:lnTo>
                <a:lnTo>
                  <a:pt x="3359651" y="1511039"/>
                </a:lnTo>
                <a:lnTo>
                  <a:pt x="0" y="1511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585" r="0" b="-558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97905" y="6401326"/>
            <a:ext cx="4584735" cy="4114800"/>
          </a:xfrm>
          <a:custGeom>
            <a:avLst/>
            <a:gdLst/>
            <a:ahLst/>
            <a:cxnLst/>
            <a:rect r="r" b="b" t="t" l="l"/>
            <a:pathLst>
              <a:path h="4114800" w="4584735">
                <a:moveTo>
                  <a:pt x="0" y="0"/>
                </a:moveTo>
                <a:lnTo>
                  <a:pt x="4584736" y="0"/>
                </a:lnTo>
                <a:lnTo>
                  <a:pt x="45847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67082" y="3920496"/>
            <a:ext cx="10973736" cy="366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5522" indent="-322761" lvl="1">
              <a:lnSpc>
                <a:spcPts val="4185"/>
              </a:lnSpc>
              <a:buFont typeface="Arial"/>
              <a:buChar char="•"/>
            </a:pPr>
            <a:r>
              <a:rPr lang="en-US" b="true" sz="29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Adding real-time data streaming using Apache Kafka.</a:t>
            </a:r>
          </a:p>
          <a:p>
            <a:pPr algn="ctr" marL="645522" indent="-322761" lvl="1">
              <a:lnSpc>
                <a:spcPts val="4185"/>
              </a:lnSpc>
              <a:buFont typeface="Arial"/>
              <a:buChar char="•"/>
            </a:pPr>
            <a:r>
              <a:rPr lang="en-US" b="true" sz="29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Implementing Airflow for ETL scheduling and automation.</a:t>
            </a:r>
          </a:p>
          <a:p>
            <a:pPr algn="ctr" marL="645522" indent="-322761" lvl="1">
              <a:lnSpc>
                <a:spcPts val="41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Expanding the pipeline to include APIs or larger datasets.</a:t>
            </a:r>
          </a:p>
          <a:p>
            <a:pPr algn="ctr">
              <a:lnSpc>
                <a:spcPts val="4185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785122" y="3301737"/>
            <a:ext cx="4047934" cy="4114800"/>
          </a:xfrm>
          <a:custGeom>
            <a:avLst/>
            <a:gdLst/>
            <a:ahLst/>
            <a:cxnLst/>
            <a:rect r="r" b="b" t="t" l="l"/>
            <a:pathLst>
              <a:path h="4114800" w="4047934">
                <a:moveTo>
                  <a:pt x="0" y="0"/>
                </a:moveTo>
                <a:lnTo>
                  <a:pt x="4047934" y="0"/>
                </a:lnTo>
                <a:lnTo>
                  <a:pt x="40479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0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59449" y="2102314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FUTURE ENHANCEMENTS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79217" y="1605667"/>
            <a:ext cx="1042965" cy="10429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073247" y="1884691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74222" y="6837175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74222" y="5726748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79217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974222" y="7947601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722182" y="5731508"/>
            <a:ext cx="3057524" cy="4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+201008504925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22182" y="7880926"/>
            <a:ext cx="5563707" cy="4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mahmoud1234amer@gmail.co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470356" y="2100618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DEFINITION AND STEPS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14450" y="4890066"/>
            <a:ext cx="9459448" cy="582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569" b="true">
                <a:solidFill>
                  <a:srgbClr val="2600B1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  <a:p>
            <a:pPr algn="l" marL="554729" indent="-277364" lvl="1">
              <a:lnSpc>
                <a:spcPts val="3597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  <a:p>
            <a:pPr algn="l" marL="554729" indent="-277364" lvl="1">
              <a:lnSpc>
                <a:spcPts val="3597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  <a:p>
            <a:pPr algn="l" marL="554729" indent="-277364" lvl="1">
              <a:lnSpc>
                <a:spcPts val="3597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Description</a:t>
            </a:r>
          </a:p>
          <a:p>
            <a:pPr algn="l" marL="554729" indent="-277364" lvl="1">
              <a:lnSpc>
                <a:spcPts val="3597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ETL Pipeline Steps</a:t>
            </a:r>
          </a:p>
          <a:p>
            <a:pPr algn="l" marL="554729" indent="-277364" lvl="1">
              <a:lnSpc>
                <a:spcPts val="3597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Visualizations and Analysis</a:t>
            </a:r>
          </a:p>
          <a:p>
            <a:pPr algn="l" marL="554729" indent="-277364" lvl="1">
              <a:lnSpc>
                <a:spcPts val="3597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and Solutions</a:t>
            </a:r>
          </a:p>
          <a:p>
            <a:pPr algn="l" marL="554729" indent="-277364" lvl="1">
              <a:lnSpc>
                <a:spcPts val="3597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Outcomes</a:t>
            </a:r>
          </a:p>
          <a:p>
            <a:pPr algn="l" marL="554729" indent="-277364" lvl="1">
              <a:lnSpc>
                <a:spcPts val="3597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Enhancements</a:t>
            </a:r>
          </a:p>
          <a:p>
            <a:pPr algn="l" marL="554729" indent="-277364" lvl="1">
              <a:lnSpc>
                <a:spcPts val="3597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Appendix</a:t>
            </a:r>
          </a:p>
          <a:p>
            <a:pPr algn="l">
              <a:lnSpc>
                <a:spcPts val="3597"/>
              </a:lnSpc>
            </a:pPr>
          </a:p>
          <a:p>
            <a:pPr algn="l">
              <a:lnSpc>
                <a:spcPts val="3597"/>
              </a:lnSpc>
            </a:pPr>
          </a:p>
          <a:p>
            <a:pPr algn="l">
              <a:lnSpc>
                <a:spcPts val="3597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83637" y="2356601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78651" y="1171575"/>
            <a:ext cx="19219448" cy="109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35"/>
              </a:lnSpc>
            </a:pPr>
            <a:r>
              <a:rPr lang="en-US" sz="815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 PROJECT OVERVIEW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135925" y="187168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93664" y="492408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93510" y="4761688"/>
            <a:ext cx="5486400" cy="4114800"/>
          </a:xfrm>
          <a:custGeom>
            <a:avLst/>
            <a:gdLst/>
            <a:ahLst/>
            <a:cxnLst/>
            <a:rect r="r" b="b" t="t" l="l"/>
            <a:pathLst>
              <a:path h="4114800" w="54864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8525" y="461686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51064" y="2519984"/>
            <a:ext cx="7908236" cy="115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Streamlining data processing and storing clean data for analytics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Tools and technologies used - Docker / Python / SQL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7060" y="2280779"/>
            <a:ext cx="2113351" cy="57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5"/>
              </a:lnSpc>
            </a:pPr>
            <a:r>
              <a:rPr lang="en-US" sz="328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Summary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7060" y="2883015"/>
            <a:ext cx="8694364" cy="115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ETL project under our hands gives a clear approach on to how to process / clean / Extract data From Different sources - CSVs / API - and apply the full ETL Process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7295" y="3712746"/>
            <a:ext cx="4712027" cy="61195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000989" y="474356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07783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5316" y="3953551"/>
            <a:ext cx="9908437" cy="4867520"/>
          </a:xfrm>
          <a:custGeom>
            <a:avLst/>
            <a:gdLst/>
            <a:ahLst/>
            <a:cxnLst/>
            <a:rect r="r" b="b" t="t" l="l"/>
            <a:pathLst>
              <a:path h="4867520" w="9908437">
                <a:moveTo>
                  <a:pt x="0" y="0"/>
                </a:moveTo>
                <a:lnTo>
                  <a:pt x="9908437" y="0"/>
                </a:lnTo>
                <a:lnTo>
                  <a:pt x="9908437" y="4867519"/>
                </a:lnTo>
                <a:lnTo>
                  <a:pt x="0" y="48675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68693" y="56046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LANGUAGES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86934" y="5258115"/>
            <a:ext cx="6793161" cy="335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b="true" sz="23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 data extraction from multiple sources.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b="true" sz="23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Clean and prepare data for analysis.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b="true" sz="23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Store data in a centralized database (Data Warehouse).</a:t>
            </a:r>
          </a:p>
          <a:p>
            <a:pPr algn="l" marL="515985" indent="-257993" lvl="1">
              <a:lnSpc>
                <a:spcPts val="334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 actionable insights using visualizations.</a:t>
            </a:r>
          </a:p>
          <a:p>
            <a:pPr algn="l">
              <a:lnSpc>
                <a:spcPts val="33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517" y="379342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153389" y="474356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06533" y="2265898"/>
            <a:ext cx="8873562" cy="5755204"/>
          </a:xfrm>
          <a:custGeom>
            <a:avLst/>
            <a:gdLst/>
            <a:ahLst/>
            <a:cxnLst/>
            <a:rect r="r" b="b" t="t" l="l"/>
            <a:pathLst>
              <a:path h="5755204" w="8873562">
                <a:moveTo>
                  <a:pt x="0" y="0"/>
                </a:moveTo>
                <a:lnTo>
                  <a:pt x="8873562" y="0"/>
                </a:lnTo>
                <a:lnTo>
                  <a:pt x="8873562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72729" y="560464"/>
            <a:ext cx="10002701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DATA 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295" y="3307071"/>
            <a:ext cx="7167021" cy="443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12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 : </a:t>
            </a:r>
          </a:p>
          <a:p>
            <a:pPr algn="l" marL="673921" indent="-336960" lvl="1">
              <a:lnSpc>
                <a:spcPts val="4370"/>
              </a:lnSpc>
              <a:buFont typeface="Arial"/>
              <a:buChar char="•"/>
            </a:pPr>
            <a:r>
              <a:rPr lang="en-US" b="true" sz="3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Columns in the dataset (e.g., id, name, quantity, price, etc.).</a:t>
            </a:r>
          </a:p>
          <a:p>
            <a:pPr algn="l" marL="673921" indent="-336960" lvl="1">
              <a:lnSpc>
                <a:spcPts val="4370"/>
              </a:lnSpc>
              <a:buFont typeface="Arial"/>
              <a:buChar char="•"/>
            </a:pPr>
            <a:r>
              <a:rPr lang="en-US" b="true" sz="3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size (10,000 records) and type (CSV).</a:t>
            </a:r>
          </a:p>
          <a:p>
            <a:pPr algn="l" marL="673921" indent="-336960" lvl="1">
              <a:lnSpc>
                <a:spcPts val="4370"/>
              </a:lnSpc>
              <a:buFont typeface="Arial"/>
              <a:buChar char="•"/>
            </a:pPr>
            <a:r>
              <a:rPr lang="en-US" b="true" sz="3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Highlight challenges like null values and outliers.</a:t>
            </a:r>
          </a:p>
          <a:p>
            <a:pPr algn="l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517" y="379342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153389" y="474356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50599" y="5362913"/>
            <a:ext cx="16213632" cy="4114800"/>
            <a:chOff x="0" y="0"/>
            <a:chExt cx="21618177" cy="548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0218" cy="5486400"/>
            </a:xfrm>
            <a:custGeom>
              <a:avLst/>
              <a:gdLst/>
              <a:ahLst/>
              <a:cxnLst/>
              <a:rect r="r" b="b" t="t" l="l"/>
              <a:pathLst>
                <a:path h="5486400" w="7980218">
                  <a:moveTo>
                    <a:pt x="0" y="0"/>
                  </a:moveTo>
                  <a:lnTo>
                    <a:pt x="7980218" y="0"/>
                  </a:lnTo>
                  <a:lnTo>
                    <a:pt x="798021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735281" y="0"/>
              <a:ext cx="4882896" cy="5486400"/>
            </a:xfrm>
            <a:custGeom>
              <a:avLst/>
              <a:gdLst/>
              <a:ahLst/>
              <a:cxnLst/>
              <a:rect r="r" b="b" t="t" l="l"/>
              <a:pathLst>
                <a:path h="5486400" w="4882896">
                  <a:moveTo>
                    <a:pt x="0" y="0"/>
                  </a:moveTo>
                  <a:lnTo>
                    <a:pt x="4882896" y="0"/>
                  </a:lnTo>
                  <a:lnTo>
                    <a:pt x="488289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965642" y="0"/>
              <a:ext cx="5775158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75158">
                  <a:moveTo>
                    <a:pt x="0" y="0"/>
                  </a:moveTo>
                  <a:lnTo>
                    <a:pt x="5775157" y="0"/>
                  </a:lnTo>
                  <a:lnTo>
                    <a:pt x="577515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710622" y="3524926"/>
            <a:ext cx="3768091" cy="1610859"/>
          </a:xfrm>
          <a:custGeom>
            <a:avLst/>
            <a:gdLst/>
            <a:ahLst/>
            <a:cxnLst/>
            <a:rect r="r" b="b" t="t" l="l"/>
            <a:pathLst>
              <a:path h="1610859" w="3768091">
                <a:moveTo>
                  <a:pt x="0" y="0"/>
                </a:moveTo>
                <a:lnTo>
                  <a:pt x="3768091" y="0"/>
                </a:lnTo>
                <a:lnTo>
                  <a:pt x="3768091" y="1610858"/>
                </a:lnTo>
                <a:lnTo>
                  <a:pt x="0" y="1610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172729" y="560464"/>
            <a:ext cx="10002701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ETL PIPELINE STEPS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2534" y="3610651"/>
            <a:ext cx="10002701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EXTRACTION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77393" y="3779421"/>
            <a:ext cx="10002701" cy="1014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711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TRANSOFRMATION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517" y="379342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153389" y="474356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17950" y="3827996"/>
            <a:ext cx="9394915" cy="6459004"/>
          </a:xfrm>
          <a:custGeom>
            <a:avLst/>
            <a:gdLst/>
            <a:ahLst/>
            <a:cxnLst/>
            <a:rect r="r" b="b" t="t" l="l"/>
            <a:pathLst>
              <a:path h="6459004" w="9394915">
                <a:moveTo>
                  <a:pt x="0" y="0"/>
                </a:moveTo>
                <a:lnTo>
                  <a:pt x="9394915" y="0"/>
                </a:lnTo>
                <a:lnTo>
                  <a:pt x="9394915" y="6459004"/>
                </a:lnTo>
                <a:lnTo>
                  <a:pt x="0" y="6459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72729" y="560464"/>
            <a:ext cx="16736960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ETL PIPELINE STEPS : EXTRACTION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1040" y="2213368"/>
            <a:ext cx="16736960" cy="204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518160" lvl="1">
              <a:lnSpc>
                <a:spcPts val="5328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THERE WERE MULTIPLE RESOURCE TO PULL THE DATA FROM , THE BEST APPROACH FOR OUR CASE WAS TO GENRETAE DATA , AS MOST OF THE AVAILABLE WE ALREADY CLEANED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1040" y="4643796"/>
            <a:ext cx="16736960" cy="204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518160" lvl="1">
              <a:lnSpc>
                <a:spcPts val="5328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THE DATA WE HAVE IS OF SIZE 10,000 ROWS  , INCLUDES CATEGORIES  , PRODUCTS AND TIME STAMP FOR SALE </a:t>
            </a:r>
          </a:p>
          <a:p>
            <a:pPr algn="l">
              <a:lnSpc>
                <a:spcPts val="532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14683" y="7669573"/>
            <a:ext cx="16736960" cy="204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8"/>
              </a:lnSpc>
            </a:pPr>
            <a:r>
              <a:rPr lang="en-US" sz="4800">
                <a:solidFill>
                  <a:srgbClr val="040606"/>
                </a:solidFill>
                <a:latin typeface="Anton"/>
                <a:ea typeface="Anton"/>
                <a:cs typeface="Anton"/>
                <a:sym typeface="Anton"/>
              </a:rPr>
              <a:t>THE DATA IS PROVIDED BELOW : </a:t>
            </a:r>
          </a:p>
          <a:p>
            <a:pPr algn="l">
              <a:lnSpc>
                <a:spcPts val="5328"/>
              </a:lnSpc>
            </a:pPr>
          </a:p>
          <a:p>
            <a:pPr algn="l">
              <a:lnSpc>
                <a:spcPts val="5328"/>
              </a:lnSpc>
            </a:pPr>
            <a:r>
              <a:rPr lang="en-US" sz="4800">
                <a:solidFill>
                  <a:srgbClr val="040606"/>
                </a:solidFill>
                <a:latin typeface="Anton"/>
                <a:ea typeface="Anton"/>
                <a:cs typeface="Anton"/>
                <a:sym typeface="Anton"/>
              </a:rPr>
              <a:t>                             </a:t>
            </a:r>
            <a:r>
              <a:rPr lang="en-US" sz="4800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4800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  <a:hlinkClick r:id="rId8" tooltip="https://drive.google.com/file/d/1nYbRRoPliOG52Q9KhN6c0LMcpLVMOp4O/view?usp=sharing"/>
              </a:rPr>
              <a:t>LINK TO DATA - IN CSV FORMAT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517" y="379342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153389" y="474356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0438" y="4348521"/>
            <a:ext cx="8873562" cy="5755204"/>
          </a:xfrm>
          <a:custGeom>
            <a:avLst/>
            <a:gdLst/>
            <a:ahLst/>
            <a:cxnLst/>
            <a:rect r="r" b="b" t="t" l="l"/>
            <a:pathLst>
              <a:path h="5755204" w="8873562">
                <a:moveTo>
                  <a:pt x="0" y="0"/>
                </a:moveTo>
                <a:lnTo>
                  <a:pt x="8873562" y="0"/>
                </a:lnTo>
                <a:lnTo>
                  <a:pt x="8873562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10207" y="4973038"/>
            <a:ext cx="8190299" cy="2724761"/>
          </a:xfrm>
          <a:custGeom>
            <a:avLst/>
            <a:gdLst/>
            <a:ahLst/>
            <a:cxnLst/>
            <a:rect r="r" b="b" t="t" l="l"/>
            <a:pathLst>
              <a:path h="2724761" w="8190299">
                <a:moveTo>
                  <a:pt x="0" y="0"/>
                </a:moveTo>
                <a:lnTo>
                  <a:pt x="8190299" y="0"/>
                </a:lnTo>
                <a:lnTo>
                  <a:pt x="8190299" y="2724761"/>
                </a:lnTo>
                <a:lnTo>
                  <a:pt x="0" y="2724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617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72729" y="560464"/>
            <a:ext cx="16736960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ETL PIPELINE STEPS : TRANSFORMATION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5273" y="2183044"/>
            <a:ext cx="6741907" cy="136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518160" lvl="1">
              <a:lnSpc>
                <a:spcPts val="5328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CLEANING STEPS : </a:t>
            </a:r>
          </a:p>
          <a:p>
            <a:pPr algn="l">
              <a:lnSpc>
                <a:spcPts val="532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36266" y="3374255"/>
            <a:ext cx="6741907" cy="69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518160" lvl="1">
              <a:lnSpc>
                <a:spcPts val="5328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REMOVING OULTIERS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38188" y="3374255"/>
            <a:ext cx="6741907" cy="69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518160" lvl="1">
              <a:lnSpc>
                <a:spcPts val="5328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HANDELING NULLS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517" y="379342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153389" y="474356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56718" y="3345485"/>
            <a:ext cx="5237526" cy="5884861"/>
          </a:xfrm>
          <a:custGeom>
            <a:avLst/>
            <a:gdLst/>
            <a:ahLst/>
            <a:cxnLst/>
            <a:rect r="r" b="b" t="t" l="l"/>
            <a:pathLst>
              <a:path h="5884861" w="5237526">
                <a:moveTo>
                  <a:pt x="0" y="0"/>
                </a:moveTo>
                <a:lnTo>
                  <a:pt x="5237526" y="0"/>
                </a:lnTo>
                <a:lnTo>
                  <a:pt x="5237526" y="5884862"/>
                </a:lnTo>
                <a:lnTo>
                  <a:pt x="0" y="5884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72729" y="560464"/>
            <a:ext cx="16736960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ETL PIPELINE STEPS : LOADING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575" y="2879044"/>
            <a:ext cx="8504626" cy="685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07273" indent="-653637" lvl="1">
              <a:lnSpc>
                <a:spcPts val="6721"/>
              </a:lnSpc>
              <a:buFont typeface="Arial"/>
              <a:buChar char="•"/>
            </a:pPr>
            <a:r>
              <a:rPr lang="en-US" sz="6054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POSTGRESQL SETUP (E.G., DATABASE NAME, SCHEMA).</a:t>
            </a:r>
          </a:p>
          <a:p>
            <a:pPr algn="l" marL="1307273" indent="-653637" lvl="1">
              <a:lnSpc>
                <a:spcPts val="6721"/>
              </a:lnSpc>
              <a:buFont typeface="Arial"/>
              <a:buChar char="•"/>
            </a:pPr>
            <a:r>
              <a:rPr lang="en-US" sz="6054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Number of rows successfully loaded.</a:t>
            </a:r>
          </a:p>
          <a:p>
            <a:pPr algn="l" marL="1307273" indent="-653637" lvl="1">
              <a:lnSpc>
                <a:spcPts val="6721"/>
              </a:lnSpc>
              <a:buFont typeface="Arial"/>
              <a:buChar char="•"/>
            </a:pPr>
            <a:r>
              <a:rPr lang="en-US" sz="6054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SQL queries used for validation</a:t>
            </a:r>
          </a:p>
          <a:p>
            <a:pPr algn="l">
              <a:lnSpc>
                <a:spcPts val="672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DAGbhAzUcuM</dc:identifier>
  <dcterms:modified xsi:type="dcterms:W3CDTF">2011-08-01T06:04:30Z</dcterms:modified>
  <cp:revision>1</cp:revision>
  <dc:title>ELT Pipeline</dc:title>
</cp:coreProperties>
</file>